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8" r:id="rId8"/>
    <p:sldId id="269" r:id="rId9"/>
    <p:sldId id="270" r:id="rId10"/>
    <p:sldId id="271" r:id="rId11"/>
    <p:sldId id="272" r:id="rId12"/>
    <p:sldId id="266" r:id="rId13"/>
    <p:sldId id="261" r:id="rId14"/>
    <p:sldId id="262" r:id="rId15"/>
    <p:sldId id="263" r:id="rId16"/>
    <p:sldId id="264" r:id="rId17"/>
    <p:sldId id="265" r:id="rId18"/>
    <p:sldId id="267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0EE0-5104-5362-DCA8-D309BF77F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D9CBAA-D679-E269-A151-CE2780484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85321-4E7D-1EC9-407B-7E3B1CBF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EAB34-10A2-D219-A48A-A8F2ACB4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44DB3-973F-B0C8-16C3-F58485C3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2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DFDF-8BCC-17E8-7C7C-CBFEA5E0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D496C0-52A7-C6EB-7082-51857C356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BADE3-02E7-EFEF-D30B-E6EB4846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84EC5-40FE-EFBB-620C-B6A785D7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5A145-10B4-AE2B-EB7E-4D5A6396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0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759CBD-9CCE-C620-0C6A-CFCC4F9F1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C7B45D-41F1-97B9-4010-77DBF2FB3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1BC87-122F-D4FD-1C18-AB7E55B8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C4DA3-3834-157E-51FA-B139B6EF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BEF5E-FB28-3B00-B640-35C481CF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9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A011B-F200-1F9F-A7E3-E525CB37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D389F-98A8-5BBB-2B6F-54F34B88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3B5F5-B206-0369-F64D-8E0940C7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CEB6F-FDDA-A813-2427-5061DA3B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CC322-1BD3-92AC-76FF-74104317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46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DE582-1A77-2292-02B8-1232A6B0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F4415-FA99-0830-97B4-37E783E6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9CB4F-6ADA-A6BC-D0ED-BB283B19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FD5A5-60F2-3895-DE23-6A015E28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0A82D-D7FB-B8ED-1A8C-E0F83DE6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8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A5366-4854-0CF0-1638-19991FE3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F57F2-61FD-7F9C-5B41-36607729D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45D64-9D38-3CF6-9DBD-974F1049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9A6797-4332-1E0E-AA84-ACEC75EB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31ACF-64F5-33AC-232C-4D6ADA54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A227FC-4095-8F11-E300-0B37E09B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3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676EC-83FA-1C8F-813B-39682A7D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F382A-FC0B-6E98-044C-6F0D7652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B9B24F-CB18-EF74-3C61-47F87EEA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61DC68-E6A5-8594-22C0-4429B2F3D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BC9570-2F8C-31C7-3230-1B248116B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60F206-1EDC-FEDD-8393-BA488589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590212-CF2A-4D4E-D497-92CFEB37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E1960-3AB8-ED82-93C1-9F108083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0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CB145-B8E3-9D8D-F1A6-F1081130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48447C-DD18-C3C6-7AC4-5E34D69A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4D7C5D-2E2A-B5AC-D190-42CA95C4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CA0E85-F775-C8E8-0EF7-6AB44091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34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CD4F06-577B-ED38-E66D-414836DA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727F49-FB80-22F2-1017-A6C45346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576F7-009D-CBEB-E1CC-2BED4777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1762-7DC9-2D39-4873-92221786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458C8-B366-E288-42AD-FA7FD3D3C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9B6309-1287-C09D-B24B-46A5DD07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D26728-36AD-98F2-4219-BD2D6B86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762653-6E22-650A-BBB7-789B26AB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2BD79-24D3-D009-2FA0-D05100BB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0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7FE3F-C9D6-1842-D40A-53B4F8AF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2D32E8-FDB9-5578-3810-F3FF920A8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593EE-1AED-B15E-AC12-1EDA55EA4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E7B196-F54E-7F82-F3ED-F29622D8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AA9CD7-E49F-66C9-E5A4-198EBAC7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EF0846-E7DF-E7F8-DE1E-0DDAE29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98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1112A6-162A-4890-FDDE-57D6E722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F79C8-75E6-4F56-2171-244E2E52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9900F6-9FE9-1CA7-7259-84842BDBC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851C0-0251-4C9A-95F0-E39A913E6220}" type="datetimeFigureOut">
              <a:rPr lang="zh-CN" altLang="en-US" smtClean="0"/>
              <a:t>2025/10/8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15F6B-A91E-C7E5-F163-2642A028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80D86-C2E1-4689-9612-403A6A8F2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6162-8F2A-4EA4-A786-71792975E5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8885D-0F4B-1A29-3120-209774473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798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Verdana" panose="020B0604030504040204" pitchFamily="34" charset="0"/>
              </a:rPr>
              <a:t>深度</a:t>
            </a:r>
            <a:r>
              <a:rPr lang="en-US" altLang="zh-CN" sz="6600" dirty="0">
                <a:latin typeface="Verdana" panose="020B0604030504040204" pitchFamily="34" charset="0"/>
                <a:ea typeface="Verdana" panose="020B0604030504040204" pitchFamily="34" charset="0"/>
              </a:rPr>
              <a:t>Q</a:t>
            </a:r>
            <a:r>
              <a:rPr lang="zh-CN" altLang="en-US" sz="6600" dirty="0">
                <a:latin typeface="Verdana" panose="020B0604030504040204" pitchFamily="34" charset="0"/>
              </a:rPr>
              <a:t>网络 </a:t>
            </a:r>
            <a:r>
              <a:rPr lang="en-US" altLang="zh-CN" sz="6600" b="1" dirty="0">
                <a:latin typeface="Verdana" panose="020B0604030504040204" pitchFamily="34" charset="0"/>
                <a:ea typeface="Verdana" panose="020B0604030504040204" pitchFamily="34" charset="0"/>
              </a:rPr>
              <a:t>DQN</a:t>
            </a:r>
            <a:br>
              <a:rPr lang="en-US" altLang="zh-CN" sz="6600" dirty="0"/>
            </a:br>
            <a:r>
              <a:rPr lang="en-US" altLang="zh-CN" sz="6600" b="1" dirty="0">
                <a:solidFill>
                  <a:schemeClr val="accent1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</a:rPr>
              <a:t>Deep Q-Learning</a:t>
            </a:r>
            <a:endParaRPr lang="zh-CN" altLang="en-US" sz="6600" dirty="0">
              <a:solidFill>
                <a:schemeClr val="accent1"/>
              </a:solidFill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A10FE-E711-E736-DF11-D2445F0BF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2398"/>
            <a:ext cx="9144000" cy="1655762"/>
          </a:xfrm>
        </p:spPr>
        <p:txBody>
          <a:bodyPr/>
          <a:lstStyle/>
          <a:p>
            <a:r>
              <a:rPr lang="zh-CN" altLang="en-US" dirty="0"/>
              <a:t>东川路第一可爱猫猫虫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6CD628-E4BA-1A04-19F8-525AA0E4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0" y="3930595"/>
            <a:ext cx="10363200" cy="1886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BF7723-484B-E4F9-9E35-BBFA91AD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30" y="3429000"/>
            <a:ext cx="1733792" cy="495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372915-32EA-11D0-66BB-926B6484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1" y="2099524"/>
            <a:ext cx="1710954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5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3AE48-DB19-7DE9-A9E2-67F28149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缩放图像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CA130-5BD9-9D2C-B31A-1AA33A987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调整像素密度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降低分辨率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210×160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变成</a:t>
            </a:r>
            <a:r>
              <a:rPr lang="en-US" altLang="zh-CN" dirty="0"/>
              <a:t>84×84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8A3B9-93E8-0229-6BCF-B4AE6C364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250"/>
            <a:ext cx="266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3862C-B7A1-C967-3E27-C02A8C7E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帧堆叠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68C77-E8DE-7352-1152-AA1B42D9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将四个帧堆叠在一起</a:t>
            </a:r>
            <a:endParaRPr lang="en-US" altLang="zh-CN" dirty="0"/>
          </a:p>
          <a:p>
            <a:r>
              <a:rPr lang="zh-CN" altLang="en-US" dirty="0"/>
              <a:t>因单帧无法反映运动信息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AC336-6AB3-1FC9-634E-9F4B10A7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2" y="431110"/>
            <a:ext cx="5545458" cy="3028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621AA8-9546-B02D-3F6C-3AF476EB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93" y="3808530"/>
            <a:ext cx="9363850" cy="26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E1F41-81F8-8DDE-C9EF-74EAC68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06A2E-134C-F866-3F81-3DD70F941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11888"/>
              </a:xfrm>
            </p:spPr>
            <p:txBody>
              <a:bodyPr/>
              <a:lstStyle/>
              <a:p>
                <a:r>
                  <a:rPr lang="zh-CN" altLang="en-US" dirty="0"/>
                  <a:t>传统</a:t>
                </a:r>
                <a:r>
                  <a:rPr lang="en-US" altLang="zh-CN" dirty="0"/>
                  <a:t>Q-learning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←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γmaxQ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DQN</a:t>
                </a:r>
                <a:r>
                  <a:rPr lang="zh-CN" altLang="en-US" dirty="0"/>
                  <a:t>用参数为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的神经网络近似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我们要让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b="0" dirty="0"/>
                  <a:t>逼近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γmaxQ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用均方误差作为损失函数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𝑚𝑎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506A2E-134C-F866-3F81-3DD70F941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11888"/>
              </a:xfrm>
              <a:blipFill>
                <a:blip r:embed="rId2"/>
                <a:stretch>
                  <a:fillRect l="-1043" t="-2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21FA1B3-7315-0CF7-7231-E236FD297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5" y="751681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9F5-C43A-645B-E3FC-CCBD71E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用神经网络来近似</a:t>
            </a:r>
            <a:r>
              <a:rPr lang="en-US" altLang="zh-CN" dirty="0">
                <a:latin typeface="Cambria Math" panose="02040503050406030204" pitchFamily="18" charset="0"/>
              </a:rPr>
              <a:t>Q</a:t>
            </a:r>
            <a:r>
              <a:rPr lang="zh-CN" altLang="en-US" dirty="0">
                <a:latin typeface="Cambria Math" panose="02040503050406030204" pitchFamily="18" charset="0"/>
              </a:rPr>
              <a:t>值遇到的问题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1D4C1-1B36-0D47-4EDA-8287ADB04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强化学习不稳定，甚至发散</a:t>
            </a:r>
            <a:endParaRPr lang="en-US" altLang="zh-CN" dirty="0"/>
          </a:p>
          <a:p>
            <a:r>
              <a:rPr lang="zh-CN" altLang="en-US" dirty="0"/>
              <a:t>论文给出了三点原因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313AB-880A-4FEB-0FAA-1C1D697D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688"/>
            <a:ext cx="10515600" cy="32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08B6A-0DB8-F0AD-4169-E8B1EEFF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不稳定性的三个来源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C4E10-09B5-6520-E592-110606FF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观测序列存在相关性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Q</a:t>
            </a:r>
            <a:r>
              <a:rPr lang="zh-CN" altLang="en-US" dirty="0"/>
              <a:t>值的微小更新可能显著改变策略，这会改变后续数据分布</a:t>
            </a:r>
            <a:endParaRPr lang="en-US" altLang="zh-CN" dirty="0"/>
          </a:p>
          <a:p>
            <a:r>
              <a:rPr lang="en-US" altLang="zh-CN" dirty="0"/>
              <a:t>Action value</a:t>
            </a:r>
            <a:r>
              <a:rPr lang="zh-CN" altLang="en-US" dirty="0"/>
              <a:t>（</a:t>
            </a:r>
            <a:r>
              <a:rPr lang="en-US" altLang="zh-CN" dirty="0"/>
              <a:t>Q</a:t>
            </a:r>
            <a:r>
              <a:rPr lang="zh-CN" altLang="en-US" dirty="0"/>
              <a:t>值）与目标值存在相关性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85162A-5506-F9E4-05EC-3F97D187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3" y="1321159"/>
            <a:ext cx="10889974" cy="20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4132A-B45C-77C0-BDA3-1CF7EA5E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来源三：</a:t>
            </a:r>
            <a:r>
              <a:rPr lang="en-US" altLang="zh-CN" dirty="0"/>
              <a:t>Q</a:t>
            </a:r>
            <a:r>
              <a:rPr lang="zh-CN" altLang="en-US" dirty="0"/>
              <a:t>值与目标值的相关性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1BEA-6048-E53F-43EF-DA9D98DC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Huggingface</a:t>
            </a:r>
            <a:r>
              <a:rPr lang="zh-CN" altLang="en-US" dirty="0"/>
              <a:t>文档举的一个形象的例子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555DD4-E13B-FEC1-1EEB-54F8938C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8" y="3022005"/>
            <a:ext cx="3801005" cy="1629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F430EA-53FD-D0BC-11C3-07215216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373" y="2326647"/>
            <a:ext cx="2476846" cy="2610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F8E060-86CA-9DA1-90DE-C5E38717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734" y="2537907"/>
            <a:ext cx="5134692" cy="27721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6C35D9-A806-032C-A48D-465DFFD05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84" y="5071798"/>
            <a:ext cx="325800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6E473-3BCF-E92A-E67A-05BE453D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经验回放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D9E77-25D0-4038-0F16-ACBB0B09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设置一个重放内存区</a:t>
            </a:r>
            <a:r>
              <a:rPr lang="en-US" altLang="zh-CN" dirty="0"/>
              <a:t>replay memory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该区容量为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是一个可以定义的超参数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每次将从环境中得到的四元组存放进去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（状态、动作、奖励、下一状态）</a:t>
            </a:r>
            <a:endParaRPr lang="en-US" altLang="zh-CN" dirty="0"/>
          </a:p>
          <a:p>
            <a:r>
              <a:rPr lang="zh-CN" altLang="en-US" dirty="0"/>
              <a:t>好处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通过从存储区里随机抽样，消除序列的相关性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更有效地利用经验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避免遗忘（</a:t>
            </a:r>
            <a:r>
              <a:rPr lang="en-US" altLang="zh-CN" dirty="0"/>
              <a:t>catastrophic forgetting</a:t>
            </a:r>
            <a:r>
              <a:rPr lang="zh-CN" altLang="en-US" dirty="0"/>
              <a:t>灾难性遗忘）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2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3A1C7-C4A6-27DA-E723-9DEC4A51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目标网络（固定</a:t>
            </a:r>
            <a:r>
              <a:rPr lang="en-US" altLang="zh-CN" dirty="0"/>
              <a:t>Target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7EE42-1826-8EB2-878E-CEB880FB1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既然目标值会动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就先把目标网络固定住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让训练网络逼近目标值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每隔</a:t>
            </a:r>
            <a:r>
              <a:rPr lang="en-US" altLang="zh-CN" dirty="0"/>
              <a:t>C</a:t>
            </a:r>
            <a:r>
              <a:rPr lang="zh-CN" altLang="en-US" dirty="0"/>
              <a:t>步从</a:t>
            </a:r>
            <a:r>
              <a:rPr lang="en-US" altLang="zh-CN" dirty="0"/>
              <a:t>Q</a:t>
            </a:r>
            <a:r>
              <a:rPr lang="zh-CN" altLang="en-US" dirty="0"/>
              <a:t>网络复制参数来更新</a:t>
            </a:r>
            <a:r>
              <a:rPr lang="en-US" altLang="zh-CN" dirty="0"/>
              <a:t>Q</a:t>
            </a:r>
            <a:r>
              <a:rPr lang="zh-CN" altLang="en-US" dirty="0"/>
              <a:t>网络</a:t>
            </a:r>
            <a:endParaRPr lang="en-US" altLang="zh-CN" dirty="0"/>
          </a:p>
          <a:p>
            <a:r>
              <a:rPr lang="zh-CN" altLang="en-US" dirty="0"/>
              <a:t>这样就切断了二者之间的相关性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3267DA-FED2-9631-469D-98E88705E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06" y="389096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65150-2A31-9951-A4FE-39202525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C8D74-1B78-A471-F611-E9126E081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7A880E-7FE5-A4F8-5115-5339A371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92" y="365125"/>
            <a:ext cx="796967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BAC0C-B099-1EAC-65BA-3C08A977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 初始化</a:t>
            </a:r>
            <a:r>
              <a:rPr lang="en-US" altLang="zh-CN" dirty="0"/>
              <a:t>Q</a:t>
            </a:r>
            <a:r>
              <a:rPr lang="zh-CN" altLang="en-US" dirty="0"/>
              <a:t>网络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0D6C0B-B71D-0A4F-9B33-D592DB61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三个卷积层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每个后面跟着一个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EBC6E7-17D2-3918-87E5-1D8A5F38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9" y="1419658"/>
            <a:ext cx="6458851" cy="51632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C08A1E-EF8E-0341-49C0-9AB3A255B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4" y="3429000"/>
            <a:ext cx="20955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1599F-B7F9-E184-E4E9-FEF4922A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B4741-D262-3FBC-68EF-0F78386F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43CF46-6901-1B94-8684-F62A3C9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" y="536713"/>
            <a:ext cx="10283687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998DA-BA74-D58D-1E32-8643A7BC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 初始化目标网络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622D4-72BE-B2F4-C30B-D17AC2932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807"/>
            <a:ext cx="10515600" cy="4351338"/>
          </a:xfrm>
        </p:spPr>
        <p:txBody>
          <a:bodyPr/>
          <a:lstStyle/>
          <a:p>
            <a:r>
              <a:rPr lang="zh-CN" altLang="en-US" dirty="0"/>
              <a:t>初始参数与主网络一致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1C8E8-2428-E093-229D-81592B2E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3" y="2681167"/>
            <a:ext cx="11665653" cy="17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50620-D158-685A-18D1-45E58124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 </a:t>
            </a:r>
            <a:r>
              <a:rPr lang="el-GR" altLang="zh-CN" dirty="0"/>
              <a:t>ε</a:t>
            </a:r>
            <a:r>
              <a:rPr lang="en-US" altLang="zh-CN" dirty="0"/>
              <a:t>-greedy</a:t>
            </a:r>
            <a:r>
              <a:rPr lang="zh-CN" altLang="en-US" dirty="0"/>
              <a:t>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9D0AA-5828-9157-DF0F-F85B86A09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98A699-C2B9-B0CA-B69F-060B6A5E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526"/>
            <a:ext cx="12192000" cy="42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E2807-94D1-DDE7-E0B3-F49C18B8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 更新目标网络参数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327DC6-7FE5-BD67-AFF6-A904BC95B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论文里是硬更新</a:t>
                </a:r>
                <a:endParaRPr lang="en-US" altLang="zh-CN" dirty="0"/>
              </a:p>
              <a:p>
                <a:r>
                  <a:rPr lang="zh-CN" altLang="en-US" dirty="0"/>
                  <a:t>实际代码实现用的是软更新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让目标网络参数缓慢、渐进地跟随主网络参数变化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加权平均来实现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327DC6-7FE5-BD67-AFF6-A904BC95B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85D1D9F-D10A-3459-974E-13597641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3" y="3832607"/>
            <a:ext cx="11208026" cy="28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42888-5F25-0149-A2E8-432D5781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8D93A-4F6D-E590-FD3A-A6E71906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Q-learning</a:t>
            </a:r>
            <a:r>
              <a:rPr lang="zh-CN" altLang="en-US" dirty="0"/>
              <a:t>遇到的问题</a:t>
            </a:r>
            <a:endParaRPr lang="en-US" altLang="zh-CN" dirty="0"/>
          </a:p>
          <a:p>
            <a:r>
              <a:rPr lang="zh-CN" altLang="en-US" dirty="0"/>
              <a:t>解决办法：神经网络近似</a:t>
            </a:r>
            <a:r>
              <a:rPr lang="en-US" altLang="zh-CN" dirty="0"/>
              <a:t>Q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zh-CN" altLang="en-US" dirty="0"/>
              <a:t>神经网络近似</a:t>
            </a:r>
            <a:r>
              <a:rPr lang="en-US" altLang="zh-CN" dirty="0"/>
              <a:t>Q</a:t>
            </a:r>
            <a:r>
              <a:rPr lang="zh-CN" altLang="en-US" dirty="0"/>
              <a:t>值遇到的问题</a:t>
            </a:r>
            <a:endParaRPr lang="en-US" altLang="zh-CN" dirty="0"/>
          </a:p>
          <a:p>
            <a:r>
              <a:rPr lang="zh-CN" altLang="en-US" dirty="0"/>
              <a:t>解决办法：</a:t>
            </a:r>
            <a:r>
              <a:rPr lang="en-US" altLang="zh-CN" dirty="0"/>
              <a:t>DQN</a:t>
            </a:r>
          </a:p>
          <a:p>
            <a:r>
              <a:rPr lang="en-US" altLang="zh-CN" dirty="0"/>
              <a:t>DQN</a:t>
            </a:r>
            <a:r>
              <a:rPr lang="zh-CN" altLang="en-US" dirty="0"/>
              <a:t>的两个重要模块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经验回放 固定</a:t>
            </a:r>
            <a:r>
              <a:rPr lang="en-US" altLang="zh-CN" dirty="0"/>
              <a:t>target</a:t>
            </a:r>
          </a:p>
          <a:p>
            <a:r>
              <a:rPr lang="en-US" altLang="zh-CN" dirty="0"/>
              <a:t>DQN</a:t>
            </a:r>
            <a:r>
              <a:rPr lang="zh-CN" altLang="en-US" dirty="0"/>
              <a:t>的全套流程</a:t>
            </a:r>
            <a:endParaRPr lang="en-US" altLang="zh-CN" dirty="0"/>
          </a:p>
          <a:p>
            <a:r>
              <a:rPr lang="en-US" altLang="zh-CN" dirty="0"/>
              <a:t>DQN</a:t>
            </a:r>
            <a:r>
              <a:rPr lang="zh-CN" altLang="en-US" dirty="0"/>
              <a:t>的实战代码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F912B6-FA27-9689-826A-D406D6F1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10" y="2000250"/>
            <a:ext cx="3219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10708-59D5-1DB9-C06C-CDD7445D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</a:t>
            </a:r>
            <a:r>
              <a:rPr lang="zh-CN" altLang="en-US" dirty="0"/>
              <a:t>遇到的问题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56ADD-4F88-7998-0022-4A7C379C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019"/>
          </a:xfrm>
        </p:spPr>
        <p:txBody>
          <a:bodyPr/>
          <a:lstStyle/>
          <a:p>
            <a:r>
              <a:rPr lang="en-US" altLang="zh-CN" dirty="0"/>
              <a:t>Q-learning</a:t>
            </a:r>
            <a:r>
              <a:rPr lang="zh-CN" altLang="en-US" dirty="0"/>
              <a:t>是一种表格型方法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通过更新</a:t>
            </a:r>
            <a:r>
              <a:rPr lang="en-US" altLang="zh-CN" dirty="0"/>
              <a:t>Q</a:t>
            </a:r>
            <a:r>
              <a:rPr lang="zh-CN" altLang="en-US" dirty="0"/>
              <a:t>表来得到最优</a:t>
            </a:r>
            <a:r>
              <a:rPr lang="en-US" altLang="zh-CN" dirty="0"/>
              <a:t>Q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zh-CN" altLang="en-US" dirty="0"/>
              <a:t>表格能存储的值是有限的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只适用于状态和动作离散、空间较小的情况</a:t>
            </a:r>
            <a:endParaRPr lang="en-US" altLang="zh-CN" dirty="0"/>
          </a:p>
          <a:p>
            <a:r>
              <a:rPr lang="zh-CN" altLang="en-US" dirty="0"/>
              <a:t>在状态空间巨大的游戏里就需要新方法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比如</a:t>
            </a:r>
            <a:r>
              <a:rPr lang="en-US" altLang="zh-CN" dirty="0"/>
              <a:t>Atari</a:t>
            </a:r>
            <a:r>
              <a:rPr lang="zh-CN" altLang="en-US" dirty="0"/>
              <a:t>游戏</a:t>
            </a:r>
            <a:r>
              <a:rPr lang="en-US" altLang="zh-CN" dirty="0"/>
              <a:t>Space Invaders</a:t>
            </a:r>
          </a:p>
          <a:p>
            <a:pPr marL="0" indent="0">
              <a:buNone/>
            </a:pPr>
            <a:r>
              <a:rPr lang="en-US" altLang="zh-CN" dirty="0"/>
              <a:t>	19</a:t>
            </a:r>
            <a:r>
              <a:rPr lang="zh-CN" altLang="en-US" dirty="0"/>
              <a:t>岁的乔布斯工作过的游戏企业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F5077D-1AF6-CB01-15DA-569F0D85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12" y="585788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95EF0-7694-08BA-7ADA-4203341E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Space Invaders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73D762-B5BC-00EB-F67A-747495686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86" y="1401555"/>
            <a:ext cx="6788427" cy="50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522D2-49B1-578D-3DC3-676E93E5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巨大的状态空间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EC0646-B63D-1DD6-F818-3395274D4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单个帧由 </a:t>
                </a:r>
                <a:r>
                  <a:rPr lang="en-US" altLang="zh-CN" dirty="0"/>
                  <a:t>210x160 </a:t>
                </a:r>
                <a:r>
                  <a:rPr lang="zh-CN" altLang="en-US" dirty="0"/>
                  <a:t>像素的图像组成</a:t>
                </a:r>
                <a:endParaRPr lang="en-US" altLang="zh-CN" dirty="0"/>
              </a:p>
              <a:p>
                <a:r>
                  <a:rPr lang="zh-CN" altLang="en-US" dirty="0"/>
                  <a:t>图像是彩色 （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有 </a:t>
                </a:r>
                <a:r>
                  <a:rPr lang="en-US" altLang="zh-CN" dirty="0"/>
                  <a:t>3 </a:t>
                </a:r>
                <a:r>
                  <a:rPr lang="zh-CN" altLang="en-US" dirty="0"/>
                  <a:t>个通道</a:t>
                </a:r>
                <a:endParaRPr lang="en-US" altLang="zh-CN" dirty="0"/>
              </a:p>
              <a:p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210×160×3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100800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可能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观测值</m:t>
                    </m:r>
                  </m:oMath>
                </a14:m>
                <a:endParaRPr lang="zh-CN" altLang="en-US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这种时候用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Q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表不太可能了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	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一个思路是用神经网络等非线性函数来近似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Q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值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EC0646-B63D-1DD6-F818-3395274D4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F39BB21-4A3C-DE87-AE53-E254B5255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21" y="1027906"/>
            <a:ext cx="2276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FA984-AEAA-3DE0-5880-9E0C805A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EE820-6EA8-2332-234D-3C8DF9DE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用神经网络之前先进行预处理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降低状态的复杂性，以减少训练所需的计算时间</a:t>
            </a:r>
            <a:endParaRPr lang="en-US" altLang="zh-CN" dirty="0"/>
          </a:p>
          <a:p>
            <a:r>
              <a:rPr lang="zh-CN" altLang="en-US" dirty="0"/>
              <a:t>四步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消除闪烁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提取亮度通道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缩放图像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帧堆叠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0DAA7E-3103-5FC8-3C31-C491C70BC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32" y="3708307"/>
            <a:ext cx="2468656" cy="2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75D4F-7DBE-DB4C-8918-51360490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消除闪烁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0E84D-F9D7-3C58-7393-59A01D72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取当前帧与前一帧的像素最大值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因为游戏里的某些图像会闪烁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只在奇数帧或偶数帧显示</a:t>
            </a:r>
            <a:endParaRPr lang="en-US" altLang="zh-CN" dirty="0"/>
          </a:p>
          <a:p>
            <a:r>
              <a:rPr lang="zh-CN" altLang="en-US" dirty="0"/>
              <a:t>取最大值可以合并物体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7ACE52-D9E8-8CDB-3D60-06CA30BA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83" y="958009"/>
            <a:ext cx="4941981" cy="49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4C95E-5C56-2120-6754-28448AEC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提取亮度通道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D76B8-7914-D76D-9E77-2D2DBF52F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游戏在变色，</a:t>
            </a:r>
            <a:r>
              <a:rPr lang="en-US" altLang="zh-CN" dirty="0"/>
              <a:t>RGB</a:t>
            </a:r>
            <a:r>
              <a:rPr lang="zh-CN" altLang="en-US" dirty="0"/>
              <a:t>增加了计算复杂度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但是色彩对游戏决策并无影响</a:t>
            </a:r>
            <a:endParaRPr lang="en-US" altLang="zh-CN" dirty="0"/>
          </a:p>
          <a:p>
            <a:r>
              <a:rPr lang="zh-CN" altLang="en-US" dirty="0"/>
              <a:t>因此对图像进行灰度处理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把</a:t>
            </a:r>
            <a:r>
              <a:rPr lang="en-US" altLang="zh-CN" dirty="0"/>
              <a:t>RGB</a:t>
            </a:r>
            <a:r>
              <a:rPr lang="zh-CN" altLang="en-US" dirty="0"/>
              <a:t>三个通道减少到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2732F4-D958-9E01-5521-831A194CE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7" y="908057"/>
            <a:ext cx="4360549" cy="504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664</Words>
  <Application>Microsoft Office PowerPoint</Application>
  <PresentationFormat>宽屏</PresentationFormat>
  <Paragraphs>106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Noto Sans SC Black</vt:lpstr>
      <vt:lpstr>等线</vt:lpstr>
      <vt:lpstr>等线 Light</vt:lpstr>
      <vt:lpstr>Arial</vt:lpstr>
      <vt:lpstr>Cambria Math</vt:lpstr>
      <vt:lpstr>Verdana</vt:lpstr>
      <vt:lpstr>Office 主题​​</vt:lpstr>
      <vt:lpstr>深度Q网络 DQN Deep Q-Learning</vt:lpstr>
      <vt:lpstr>PowerPoint 演示文稿</vt:lpstr>
      <vt:lpstr>主要内容</vt:lpstr>
      <vt:lpstr>Q-learning遇到的问题</vt:lpstr>
      <vt:lpstr>Space Invaders</vt:lpstr>
      <vt:lpstr>巨大的状态空间</vt:lpstr>
      <vt:lpstr>预处理</vt:lpstr>
      <vt:lpstr>1 消除闪烁</vt:lpstr>
      <vt:lpstr>2 提取亮度通道 </vt:lpstr>
      <vt:lpstr>3 缩放图像</vt:lpstr>
      <vt:lpstr>4 帧堆叠</vt:lpstr>
      <vt:lpstr>损失函数</vt:lpstr>
      <vt:lpstr>用神经网络来近似Q值遇到的问题</vt:lpstr>
      <vt:lpstr>不稳定性的三个来源</vt:lpstr>
      <vt:lpstr>来源三：Q值与目标值的相关性</vt:lpstr>
      <vt:lpstr>经验回放</vt:lpstr>
      <vt:lpstr>目标网络（固定Target）</vt:lpstr>
      <vt:lpstr>DQN的流程</vt:lpstr>
      <vt:lpstr>代码 初始化Q网络</vt:lpstr>
      <vt:lpstr>代码 初始化目标网络</vt:lpstr>
      <vt:lpstr>代码 ε-greedy策略</vt:lpstr>
      <vt:lpstr>代码 更新目标网络参数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钰哲 赵</dc:creator>
  <cp:lastModifiedBy>钰哲 赵</cp:lastModifiedBy>
  <cp:revision>5</cp:revision>
  <dcterms:created xsi:type="dcterms:W3CDTF">2025-10-08T09:20:38Z</dcterms:created>
  <dcterms:modified xsi:type="dcterms:W3CDTF">2025-10-09T02:50:36Z</dcterms:modified>
</cp:coreProperties>
</file>